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jpeg" ContentType="image/jpeg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66" r:id="rId1"/>
  </p:sldMasterIdLst>
  <p:notesMasterIdLst>
    <p:notesMasterId r:id="rId42"/>
  </p:notesMasterIdLst>
  <p:handoutMasterIdLst>
    <p:handoutMasterId r:id="rId43"/>
  </p:handoutMasterIdLst>
  <p:sldIdLst>
    <p:sldId id="1236" r:id="rId2"/>
    <p:sldId id="1424" r:id="rId3"/>
    <p:sldId id="1426" r:id="rId4"/>
    <p:sldId id="1436" r:id="rId5"/>
    <p:sldId id="1437" r:id="rId6"/>
    <p:sldId id="1349" r:id="rId7"/>
    <p:sldId id="1439" r:id="rId8"/>
    <p:sldId id="1440" r:id="rId9"/>
    <p:sldId id="1404" r:id="rId10"/>
    <p:sldId id="1316" r:id="rId11"/>
    <p:sldId id="1428" r:id="rId12"/>
    <p:sldId id="1441" r:id="rId13"/>
    <p:sldId id="1442" r:id="rId14"/>
    <p:sldId id="1397" r:id="rId15"/>
    <p:sldId id="1432" r:id="rId16"/>
    <p:sldId id="1429" r:id="rId17"/>
    <p:sldId id="1411" r:id="rId18"/>
    <p:sldId id="1250" r:id="rId19"/>
    <p:sldId id="1450" r:id="rId20"/>
    <p:sldId id="1417" r:id="rId21"/>
    <p:sldId id="1446" r:id="rId22"/>
    <p:sldId id="1444" r:id="rId23"/>
    <p:sldId id="1452" r:id="rId24"/>
    <p:sldId id="1445" r:id="rId25"/>
    <p:sldId id="1430" r:id="rId26"/>
    <p:sldId id="1431" r:id="rId27"/>
    <p:sldId id="1396" r:id="rId28"/>
    <p:sldId id="1434" r:id="rId29"/>
    <p:sldId id="1433" r:id="rId30"/>
    <p:sldId id="1320" r:id="rId31"/>
    <p:sldId id="1258" r:id="rId32"/>
    <p:sldId id="1385" r:id="rId33"/>
    <p:sldId id="1394" r:id="rId34"/>
    <p:sldId id="1274" r:id="rId35"/>
    <p:sldId id="1268" r:id="rId36"/>
    <p:sldId id="1448" r:id="rId37"/>
    <p:sldId id="1175" r:id="rId38"/>
    <p:sldId id="1390" r:id="rId39"/>
    <p:sldId id="1435" r:id="rId40"/>
    <p:sldId id="1208" r:id="rId41"/>
  </p:sldIdLst>
  <p:sldSz cx="9144000" cy="6858000" type="screen4x3"/>
  <p:notesSz cx="7302500" cy="95885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chemeClr val="tx1"/>
    </p:penClr>
  </p:showPr>
  <p:clrMru>
    <a:srgbClr val="008000"/>
    <a:srgbClr val="408000"/>
    <a:srgbClr val="0080FF"/>
    <a:srgbClr val="00FFFF"/>
    <a:srgbClr val="66FFFF"/>
    <a:srgbClr val="FFFF66"/>
    <a:srgbClr val="800080"/>
    <a:srgbClr val="996633"/>
    <a:srgbClr val="8000FF"/>
    <a:srgbClr val="00008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horzBarState="maximized">
    <p:restoredLeft sz="12051" autoAdjust="0"/>
    <p:restoredTop sz="99674" autoAdjust="0"/>
  </p:normalViewPr>
  <p:slideViewPr>
    <p:cSldViewPr>
      <p:cViewPr>
        <p:scale>
          <a:sx n="200" d="100"/>
          <a:sy n="200" d="100"/>
        </p:scale>
        <p:origin x="-616" y="-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434" y="-84"/>
      </p:cViewPr>
      <p:guideLst>
        <p:guide orient="horz" pos="3020"/>
        <p:guide pos="230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t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5438" y="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590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b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5438" y="910590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B6E51F07-FE33-524B-A23F-9F4EC5BA94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t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35438" y="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4125" y="717550"/>
            <a:ext cx="4794250" cy="3595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4538"/>
            <a:ext cx="5842000" cy="431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590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b" anchorCtr="0" compatLnSpc="1">
            <a:prstTxWarp prst="textNoShape">
              <a:avLst/>
            </a:prstTxWarp>
          </a:bodyPr>
          <a:lstStyle>
            <a:lvl1pPr defTabSz="955675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5438" y="9105900"/>
            <a:ext cx="31654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94" tIns="47796" rIns="95594" bIns="47796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20E6120C-ABE3-614A-9B29-4EA40833D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94039-C33E-934B-979D-7EE63A9E5116}" type="slidenum">
              <a:rPr lang="en-US"/>
              <a:pPr/>
              <a:t>20</a:t>
            </a:fld>
            <a:endParaRPr lang="en-US"/>
          </a:p>
        </p:txBody>
      </p:sp>
      <p:sp>
        <p:nvSpPr>
          <p:cNvPr id="162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4125" y="717550"/>
            <a:ext cx="4794250" cy="3595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71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0250" y="4554538"/>
            <a:ext cx="5842000" cy="4316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515" tIns="48257" rIns="96515" bIns="48257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506EF9-4BF8-EE42-8F2B-403F39A75DE1}" type="slidenum">
              <a:rPr lang="en-US">
                <a:latin typeface="Arial" pitchFamily="-84" charset="0"/>
                <a:ea typeface="ＭＳ Ｐゴシック" pitchFamily="-84" charset="-128"/>
                <a:cs typeface="ＭＳ Ｐゴシック" pitchFamily="-84" charset="-128"/>
              </a:rPr>
              <a:pPr/>
              <a:t>23</a:t>
            </a:fld>
            <a:endParaRPr lang="en-US">
              <a:latin typeface="Arial" pitchFamily="-84" charset="0"/>
              <a:ea typeface="ＭＳ Ｐゴシック" pitchFamily="-84" charset="-128"/>
              <a:cs typeface="ＭＳ Ｐゴシック" pitchFamily="-84" charset="-128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6515" tIns="48257" rIns="96515" bIns="48257"/>
          <a:lstStyle/>
          <a:p>
            <a:endParaRPr lang="en-US">
              <a:latin typeface="Arial" pitchFamily="-84" charset="0"/>
              <a:ea typeface="Arial" pitchFamily="-84" charset="0"/>
              <a:cs typeface="Arial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865B0-2655-ED47-AED7-5834B9D64BBD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804C9-CEDB-D043-B2C0-D97B417696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11927-03FE-CD42-A906-426FBC44D89B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70ABEB-939D-A04F-AD1F-ECD6BF055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6A1FD1-0EB2-1340-972B-11B3B2202F02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80555-721D-6747-BCCC-FAF717001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Sensimetrics Corporation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84DE8644-D505-CD4D-B9DB-65BF51A1560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BC1E0-40C1-914F-A162-6B7CFADE2958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58887-6698-5247-98C7-2CE96C4B4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B08BD-AC00-2040-93DC-6782E1F30EF6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555A4-BFBC-9D4D-A083-290DB072D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AFA7B-4BA3-3942-9615-446A99AA65D5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959A9-973C-E841-BE6A-20147BC551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5CB8F-A566-0E43-9F3A-47162F8D918B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34F9B-4F00-5140-826F-35338475E8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2B2BD-50C2-704E-AE35-CE8375FD1A4A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54717-5D45-704F-B8CD-E1729290BF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AC4CC-5204-0641-96A4-DA1967839D13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98BA7-6971-5B41-B15C-2E8E6EE159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3B9F5-0F2C-C14F-9211-2B1402A5C824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20A15-6DF0-9948-B800-03A492AC6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5B88B-B7D4-0043-AD14-452C7DA62072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68C35-3F36-4449-8BA6-F78459D607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36D733-F0C8-E245-8FA6-E4B0564F6E39}" type="datetime1">
              <a:rPr lang="en-US"/>
              <a:pPr>
                <a:defRPr/>
              </a:pPr>
              <a:t>9/16/13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93FF23-E304-204B-A26A-6D78671219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4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5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d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d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tiff"/><Relationship Id="rId1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df"/><Relationship Id="rId3" Type="http://schemas.openxmlformats.org/officeDocument/2006/relationships/image" Target="../media/image41.png"/><Relationship Id="rId4" Type="http://schemas.openxmlformats.org/officeDocument/2006/relationships/image" Target="../media/image42.pdf"/><Relationship Id="rId5" Type="http://schemas.openxmlformats.org/officeDocument/2006/relationships/image" Target="../media/image43.png"/><Relationship Id="rId6" Type="http://schemas.openxmlformats.org/officeDocument/2006/relationships/image" Target="../media/image44.tiff"/><Relationship Id="rId7" Type="http://schemas.openxmlformats.org/officeDocument/2006/relationships/image" Target="../media/image45.tiff"/><Relationship Id="rId8" Type="http://schemas.openxmlformats.org/officeDocument/2006/relationships/image" Target="../media/image46.tiff"/><Relationship Id="rId9" Type="http://schemas.openxmlformats.org/officeDocument/2006/relationships/image" Target="../media/image47.tiff"/><Relationship Id="rId10" Type="http://schemas.openxmlformats.org/officeDocument/2006/relationships/image" Target="../media/image4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3"/>
          <p:cNvSpPr>
            <a:spLocks noGrp="1"/>
          </p:cNvSpPr>
          <p:nvPr>
            <p:ph type="ctrTitle"/>
          </p:nvPr>
        </p:nvSpPr>
        <p:spPr>
          <a:xfrm>
            <a:off x="0" y="609600"/>
            <a:ext cx="9144000" cy="28956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ts val="1200"/>
              </a:spcAft>
            </a:pPr>
            <a:r>
              <a:rPr lang="en-US" sz="2400" i="1" dirty="0" smtClean="0">
                <a:latin typeface="Helvetica " charset="0"/>
                <a:ea typeface="Helvetica " charset="0"/>
                <a:cs typeface="Helvetica " charset="0"/>
              </a:rPr>
              <a:t>Cortical theta oscillations determine </a:t>
            </a:r>
            <a:br>
              <a:rPr lang="en-US" sz="2400" i="1" dirty="0" smtClean="0">
                <a:latin typeface="Helvetica " charset="0"/>
                <a:ea typeface="Helvetica " charset="0"/>
                <a:cs typeface="Helvetica " charset="0"/>
              </a:rPr>
            </a:br>
            <a:r>
              <a:rPr lang="en-US" sz="2400" i="1" dirty="0" smtClean="0">
                <a:latin typeface="Helvetica " charset="0"/>
                <a:ea typeface="Helvetica " charset="0"/>
                <a:cs typeface="Helvetica " charset="0"/>
              </a:rPr>
              <a:t>auditory channel capacity </a:t>
            </a:r>
            <a:r>
              <a:rPr lang="en-US" sz="24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  <a:t/>
            </a:r>
            <a:br>
              <a:rPr lang="en-US" sz="24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</a:br>
            <a:r>
              <a:rPr lang="en-US" sz="24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  <a:t/>
            </a:r>
            <a:br>
              <a:rPr lang="en-US" sz="24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</a:br>
            <a:r>
              <a:rPr lang="en-US" sz="18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  <a:t>Oded Ghitza</a:t>
            </a:r>
            <a:br>
              <a:rPr lang="en-US" sz="18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</a:br>
            <a:r>
              <a:rPr lang="en-US" sz="1600" i="1" dirty="0" smtClean="0">
                <a:latin typeface="Helvetica Light" pitchFamily="-84" charset="0"/>
                <a:ea typeface="Helvetica Light" pitchFamily="-84" charset="0"/>
                <a:cs typeface="Helvetica Light" pitchFamily="-84" charset="0"/>
              </a:rPr>
              <a:t>Boston University</a:t>
            </a:r>
            <a:endParaRPr lang="en-US" sz="1800" i="1" dirty="0" smtClean="0">
              <a:latin typeface="Helvetica Light" pitchFamily="-84" charset="0"/>
              <a:ea typeface="Helvetica Light" pitchFamily="-84" charset="0"/>
              <a:cs typeface="Helvetica Light" pitchFamily="-84" charset="0"/>
            </a:endParaRPr>
          </a:p>
        </p:txBody>
      </p:sp>
      <p:pic>
        <p:nvPicPr>
          <p:cNvPr id="16387" name="Picture 5" descr="HRClog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5562600"/>
            <a:ext cx="228600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6" descr="imgres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5562600"/>
            <a:ext cx="1219200" cy="120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48006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Funded by a research grant</a:t>
            </a:r>
          </a:p>
          <a:p>
            <a:pPr algn="ctr"/>
            <a:r>
              <a:rPr lang="en-US" i="1" dirty="0" smtClean="0">
                <a:latin typeface="Calibri"/>
                <a:cs typeface="Calibri"/>
              </a:rPr>
              <a:t>from</a:t>
            </a:r>
            <a:endParaRPr lang="en-US" i="1" dirty="0">
              <a:latin typeface="Calibri"/>
              <a:cs typeface="Calibri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Shannon’s derivation of capacity</a:t>
            </a:r>
          </a:p>
        </p:txBody>
      </p:sp>
      <p:pic>
        <p:nvPicPr>
          <p:cNvPr id="7" name="Content Placeholder 6" descr="a5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3797" r="-379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first interpretation of </a:t>
            </a:r>
            <a:r>
              <a:rPr lang="en-US" sz="2400" i="1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Miller’s study</a:t>
            </a:r>
            <a:endParaRPr lang="en-US" sz="2400" i="1" dirty="0" smtClean="0">
              <a:solidFill>
                <a:srgbClr val="000000"/>
              </a:solidFill>
              <a:latin typeface="Helvetica Light"/>
              <a:ea typeface="Calibri" pitchFamily="-84" charset="0"/>
              <a:cs typeface="Helvetica Light"/>
            </a:endParaRPr>
          </a:p>
        </p:txBody>
      </p:sp>
      <p:pic>
        <p:nvPicPr>
          <p:cNvPr id="6" name="Content Placeholder 5" descr="a6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668" r="-4668" b="58075"/>
          <a:stretch>
            <a:fillRect/>
          </a:stretch>
        </p:blipFill>
        <p:spPr>
          <a:xfrm>
            <a:off x="221067" y="1524000"/>
            <a:ext cx="8922933" cy="2057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Miller 1</a:t>
            </a:r>
            <a:r>
              <a:rPr lang="en-US" sz="2400" i="1" baseline="30000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st</a:t>
            </a:r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 interpretation</a:t>
            </a:r>
          </a:p>
        </p:txBody>
      </p:sp>
      <p:pic>
        <p:nvPicPr>
          <p:cNvPr id="6" name="Content Placeholder 5" descr="a6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668" r="-4668" b="31677"/>
          <a:stretch>
            <a:fillRect/>
          </a:stretch>
        </p:blipFill>
        <p:spPr>
          <a:xfrm>
            <a:off x="221067" y="1524000"/>
            <a:ext cx="8922933" cy="3352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Miller 1</a:t>
            </a:r>
            <a:r>
              <a:rPr lang="en-US" sz="2400" i="1" baseline="30000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st</a:t>
            </a:r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 interpretation</a:t>
            </a:r>
          </a:p>
        </p:txBody>
      </p:sp>
      <p:pic>
        <p:nvPicPr>
          <p:cNvPr id="6" name="Content Placeholder 5" descr="a6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668" r="-4668"/>
          <a:stretch>
            <a:fillRect/>
          </a:stretch>
        </p:blipFill>
        <p:spPr>
          <a:xfrm>
            <a:off x="221067" y="1524000"/>
            <a:ext cx="8922933" cy="49072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this talk is concern with: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6" name="Content Placeholder 5" descr="a7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8793" b="-77466"/>
          <a:stretch>
            <a:fillRect/>
          </a:stretch>
        </p:blipFill>
        <p:spPr>
          <a:xfrm>
            <a:off x="457200" y="1600200"/>
            <a:ext cx="8229600" cy="3306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material and subjects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5" name="Content Placeholder 4" descr="a13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6089" b="-26769"/>
          <a:stretch>
            <a:fillRect/>
          </a:stretch>
        </p:blipFill>
        <p:spPr>
          <a:xfrm>
            <a:off x="457200" y="1524000"/>
            <a:ext cx="8229600" cy="39163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auditory-channel/auditory-receiver – working hypothesis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5" name="Content Placeholder 4" descr="a8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4460" b="-4460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4" name="Rectangle 3"/>
          <p:cNvSpPr/>
          <p:nvPr/>
        </p:nvSpPr>
        <p:spPr>
          <a:xfrm>
            <a:off x="762000" y="5867400"/>
            <a:ext cx="4648200" cy="685800"/>
          </a:xfrm>
          <a:prstGeom prst="rect">
            <a:avLst/>
          </a:prstGeom>
          <a:noFill/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</a:pPr>
            <a:endParaRPr lang="en-US" sz="1800" b="1" dirty="0" smtClean="0">
              <a:solidFill>
                <a:srgbClr val="000000"/>
              </a:solidFill>
              <a:latin typeface="Helvetica Light"/>
              <a:cs typeface="Helvetica Light"/>
            </a:endParaRPr>
          </a:p>
          <a:p>
            <a:pPr marL="182880" lvl="0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* view “</a:t>
            </a:r>
            <a:r>
              <a:rPr lang="en-US" sz="1600" b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T</a:t>
            </a:r>
            <a:r>
              <a:rPr lang="en-US" b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HE</a:t>
            </a:r>
            <a:r>
              <a:rPr lang="en-US" sz="1600" b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THETA-SYLLABLE</a:t>
            </a:r>
            <a:r>
              <a:rPr lang="en-US" sz="18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” Demo movie</a:t>
            </a:r>
          </a:p>
          <a:p>
            <a:pPr algn="ctr" eaLnBrk="1" hangingPunct="1">
              <a:lnSpc>
                <a:spcPct val="90000"/>
              </a:lnSpc>
              <a:spcBef>
                <a:spcPct val="10000"/>
              </a:spcBef>
              <a:buNone/>
            </a:pPr>
            <a:endParaRPr lang="en-US" sz="1800" dirty="0" smtClean="0">
              <a:solidFill>
                <a:srgbClr val="000000"/>
              </a:solidFill>
              <a:latin typeface="Helvetica Light"/>
              <a:cs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70832" y="2286000"/>
            <a:ext cx="457200" cy="685800"/>
          </a:xfrm>
          <a:prstGeom prst="rect">
            <a:avLst/>
          </a:prstGeom>
          <a:noFill/>
          <a:ln w="158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lvl="0" indent="-457200" algn="ctr">
              <a:spcBef>
                <a:spcPts val="0"/>
              </a:spcBef>
              <a:spcAft>
                <a:spcPts val="0"/>
              </a:spcAft>
            </a:pPr>
            <a:endParaRPr lang="en-US" sz="1800" b="1" dirty="0" smtClean="0">
              <a:solidFill>
                <a:srgbClr val="000000"/>
              </a:solidFill>
              <a:latin typeface="Helvetica Light"/>
              <a:cs typeface="Helvetica Light"/>
            </a:endParaRPr>
          </a:p>
          <a:p>
            <a:pPr marL="182880" lvl="0" algn="ctr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*</a:t>
            </a:r>
          </a:p>
          <a:p>
            <a:pPr algn="ctr" eaLnBrk="1" hangingPunct="1">
              <a:lnSpc>
                <a:spcPct val="90000"/>
              </a:lnSpc>
              <a:spcBef>
                <a:spcPct val="10000"/>
              </a:spcBef>
              <a:buNone/>
            </a:pPr>
            <a:endParaRPr lang="en-US" sz="1800" dirty="0" smtClean="0">
              <a:solidFill>
                <a:srgbClr val="000000"/>
              </a:solidFill>
              <a:latin typeface="Helvetica Light"/>
              <a:cs typeface="Helvetica Ligh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990600" y="6019800"/>
            <a:ext cx="1143000" cy="1588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ontent Placeholder 2"/>
          <p:cNvSpPr>
            <a:spLocks noGrp="1"/>
          </p:cNvSpPr>
          <p:nvPr>
            <p:ph idx="1"/>
          </p:nvPr>
        </p:nvSpPr>
        <p:spPr>
          <a:xfrm>
            <a:off x="838200" y="4953000"/>
            <a:ext cx="7239000" cy="1752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smtClean="0">
                <a:solidFill>
                  <a:srgbClr val="000000"/>
                </a:solidFill>
                <a:latin typeface="Helvetica Light"/>
                <a:ea typeface="Cambria" pitchFamily="24" charset="0"/>
                <a:cs typeface="Helvetica Light"/>
              </a:rPr>
              <a:t>decoding path:</a:t>
            </a:r>
            <a:endParaRPr lang="en-US" sz="1800" dirty="0" smtClean="0">
              <a:solidFill>
                <a:srgbClr val="000000"/>
              </a:solidFill>
              <a:latin typeface="Helvetica Light"/>
              <a:cs typeface="Helvetica Light"/>
            </a:endParaRPr>
          </a:p>
          <a:p>
            <a:pPr lvl="1">
              <a:lnSpc>
                <a:spcPct val="80000"/>
              </a:lnSpc>
              <a:spcAft>
                <a:spcPts val="1200"/>
              </a:spcAft>
            </a:pPr>
            <a:r>
              <a:rPr lang="en-US" sz="1400" dirty="0" smtClean="0">
                <a:solidFill>
                  <a:srgbClr val="0000FF"/>
                </a:solidFill>
                <a:latin typeface="Helvetica Light"/>
                <a:ea typeface="Cambria" pitchFamily="24" charset="0"/>
                <a:cs typeface="Helvetica Light"/>
              </a:rPr>
              <a:t>conforms to conventional models of speech perception</a:t>
            </a:r>
          </a:p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sz="1800" dirty="0" smtClean="0">
                <a:solidFill>
                  <a:srgbClr val="000000"/>
                </a:solidFill>
                <a:latin typeface="Helvetica Light"/>
                <a:cs typeface="Helvetica Light"/>
              </a:rPr>
              <a:t>parsing path</a:t>
            </a:r>
            <a:endParaRPr lang="en-US" sz="1800" dirty="0" smtClean="0">
              <a:solidFill>
                <a:srgbClr val="FF0000"/>
              </a:solidFill>
              <a:latin typeface="Helvetica Light"/>
              <a:cs typeface="Helvetica Light"/>
            </a:endParaRP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core concept: hierarchical window structure, synchronized with input ～ routing</a:t>
            </a:r>
          </a:p>
          <a:p>
            <a:pPr lvl="1">
              <a:lnSpc>
                <a:spcPct val="80000"/>
              </a:lnSpc>
            </a:pPr>
            <a:r>
              <a:rPr lang="en-US" sz="14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mechanism: </a:t>
            </a:r>
            <a:r>
              <a:rPr lang="en-US" sz="1400" dirty="0" smtClean="0">
                <a:solidFill>
                  <a:srgbClr val="0000FF"/>
                </a:solidFill>
                <a:latin typeface="Helvetica Light"/>
                <a:ea typeface="Calibri" charset="0"/>
                <a:cs typeface="Helvetica Light"/>
              </a:rPr>
              <a:t>cascading oscillators locked to the input pseudo-rhythm</a:t>
            </a:r>
          </a:p>
        </p:txBody>
      </p:sp>
      <p:pic>
        <p:nvPicPr>
          <p:cNvPr id="7" name="Picture 6" descr="Fig1.jpg"/>
          <p:cNvPicPr>
            <a:picLocks noChangeAspect="1"/>
          </p:cNvPicPr>
          <p:nvPr/>
        </p:nvPicPr>
        <p:blipFill>
          <a:blip r:embed="rId2"/>
          <a:srcRect l="5000" t="10661" r="6667" b="20425"/>
          <a:stretch>
            <a:fillRect/>
          </a:stretch>
        </p:blipFill>
        <p:spPr>
          <a:xfrm>
            <a:off x="1371600" y="838200"/>
            <a:ext cx="6728731" cy="39366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4" name="TextBox 333"/>
          <p:cNvSpPr txBox="1"/>
          <p:nvPr/>
        </p:nvSpPr>
        <p:spPr>
          <a:xfrm>
            <a:off x="6858000" y="4800600"/>
            <a:ext cx="124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Light"/>
                <a:cs typeface="Helvetica Light"/>
              </a:rPr>
              <a:t>Ghitza, 2011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6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2400" i="1" dirty="0" smtClean="0">
                <a:latin typeface="Helvetica Light"/>
                <a:ea typeface="ＭＳ Ｐゴシック" pitchFamily="24" charset="-128"/>
                <a:cs typeface="Helvetica Light"/>
              </a:rPr>
              <a:t>Tempo: a model of pre-lexical processing</a:t>
            </a:r>
            <a:endParaRPr lang="en-US" sz="3200" i="1" dirty="0">
              <a:latin typeface="Helvetica Light"/>
              <a:ea typeface="ＭＳ Ｐゴシック" pitchFamily="24" charset="-128"/>
              <a:cs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0200" y="6324600"/>
            <a:ext cx="6096000" cy="381000"/>
          </a:xfrm>
          <a:prstGeom prst="rect">
            <a:avLst/>
          </a:prstGeom>
          <a:noFill/>
          <a:ln w="158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>
              <a:lnSpc>
                <a:spcPct val="80000"/>
              </a:lnSpc>
            </a:pPr>
            <a:r>
              <a:rPr lang="en-US" sz="1800" dirty="0" smtClean="0">
                <a:solidFill>
                  <a:schemeClr val="tx1"/>
                </a:solidFill>
                <a:latin typeface="Helvetica Light"/>
                <a:ea typeface="Calibri" charset="0"/>
                <a:cs typeface="Helvetica Light"/>
              </a:rPr>
              <a:t>theta-cycle is the master window (aligned with </a:t>
            </a:r>
            <a:r>
              <a:rPr lang="en-US" sz="1800" dirty="0" smtClean="0">
                <a:solidFill>
                  <a:schemeClr val="tx1"/>
                </a:solidFill>
                <a:cs typeface="Helvetica Light"/>
              </a:rPr>
              <a:t>VΣV</a:t>
            </a:r>
            <a:r>
              <a:rPr lang="en-US" sz="1800" dirty="0" smtClean="0">
                <a:solidFill>
                  <a:schemeClr val="tx1"/>
                </a:solidFill>
                <a:latin typeface="Helvetica Light"/>
                <a:cs typeface="Helvetica Light"/>
              </a:rPr>
              <a:t>)</a:t>
            </a:r>
            <a:endParaRPr lang="en-US" sz="1800" dirty="0" smtClean="0">
              <a:solidFill>
                <a:schemeClr val="tx1"/>
              </a:solidFill>
              <a:latin typeface="Helvetica Light"/>
              <a:ea typeface="Calibri" charset="0"/>
              <a:cs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2514600"/>
            <a:ext cx="9144000" cy="1295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"/>
                <a:cs typeface="Helvetica"/>
              </a:rPr>
              <a:t>psychophysical implementation of Shannon’s derivation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"/>
              <a:ea typeface="ＭＳ Ｐゴシック" pitchFamily="24" charset="-128"/>
              <a:cs typeface="Helve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2514600"/>
            <a:ext cx="9144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latin typeface="Helvetica"/>
                <a:ea typeface="Calibri" pitchFamily="-84" charset="0"/>
                <a:cs typeface="Helvetica"/>
              </a:rPr>
              <a:t>A few definitions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2438400"/>
            <a:ext cx="91440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 eaLnBrk="0" hangingPunct="0"/>
            <a:r>
              <a:rPr lang="en-US" sz="2400" i="1" dirty="0" smtClean="0">
                <a:latin typeface="Helvetica Light"/>
                <a:cs typeface="Helvetica Light"/>
              </a:rPr>
              <a:t>auditory channel capacity</a:t>
            </a:r>
            <a:endParaRPr kumimoji="0" lang="en-US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Light"/>
              <a:ea typeface="ＭＳ Ｐゴシック" charset="-128"/>
              <a:cs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128" name="Picture 16" descr="x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 l="12500" r="12500" b="4832"/>
          <a:stretch>
            <a:fillRect/>
          </a:stretch>
        </p:blipFill>
        <p:spPr>
          <a:xfrm>
            <a:off x="76200" y="1524000"/>
            <a:ext cx="4123765" cy="2182906"/>
          </a:xfrm>
          <a:ln>
            <a:solidFill>
              <a:schemeClr val="tx1"/>
            </a:solidFill>
          </a:ln>
        </p:spPr>
      </p:pic>
      <p:pic>
        <p:nvPicPr>
          <p:cNvPr id="1626129" name="Picture 17" descr="x4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 l="5405" r="8109" b="5556"/>
          <a:stretch>
            <a:fillRect/>
          </a:stretch>
        </p:blipFill>
        <p:spPr>
          <a:xfrm>
            <a:off x="76200" y="4191000"/>
            <a:ext cx="8964706" cy="2514600"/>
          </a:xfrm>
          <a:ln>
            <a:solidFill>
              <a:schemeClr val="tx1"/>
            </a:solidFill>
          </a:ln>
        </p:spPr>
      </p:pic>
      <p:grpSp>
        <p:nvGrpSpPr>
          <p:cNvPr id="2" name="Group 37"/>
          <p:cNvGrpSpPr/>
          <p:nvPr/>
        </p:nvGrpSpPr>
        <p:grpSpPr>
          <a:xfrm>
            <a:off x="2693178" y="1572768"/>
            <a:ext cx="1143000" cy="1043702"/>
            <a:chOff x="2590800" y="228600"/>
            <a:chExt cx="1143000" cy="1371600"/>
          </a:xfrm>
        </p:grpSpPr>
        <p:sp>
          <p:nvSpPr>
            <p:cNvPr id="33" name="Rectangle 32"/>
            <p:cNvSpPr/>
            <p:nvPr/>
          </p:nvSpPr>
          <p:spPr>
            <a:xfrm>
              <a:off x="2590800" y="2286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819400" y="2286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48000" y="2286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76600" y="2286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05200" y="2286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56"/>
          <p:cNvGrpSpPr/>
          <p:nvPr/>
        </p:nvGrpSpPr>
        <p:grpSpPr>
          <a:xfrm>
            <a:off x="5888736" y="4279392"/>
            <a:ext cx="2148840" cy="1131570"/>
            <a:chOff x="5888736" y="3505200"/>
            <a:chExt cx="2148840" cy="1371600"/>
          </a:xfrm>
        </p:grpSpPr>
        <p:sp>
          <p:nvSpPr>
            <p:cNvPr id="29" name="Rectangle 28"/>
            <p:cNvSpPr/>
            <p:nvPr/>
          </p:nvSpPr>
          <p:spPr>
            <a:xfrm>
              <a:off x="6858000" y="35052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333488" y="35052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3368" y="35052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808976" y="35052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888736" y="3505200"/>
              <a:ext cx="228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7178040" y="3063240"/>
            <a:ext cx="670560" cy="1216152"/>
            <a:chOff x="7178040" y="2700528"/>
            <a:chExt cx="670560" cy="1109472"/>
          </a:xfrm>
        </p:grpSpPr>
        <p:grpSp>
          <p:nvGrpSpPr>
            <p:cNvPr id="5" name="Group 55"/>
            <p:cNvGrpSpPr/>
            <p:nvPr/>
          </p:nvGrpSpPr>
          <p:grpSpPr>
            <a:xfrm>
              <a:off x="7335742" y="2743200"/>
              <a:ext cx="477076" cy="1066800"/>
              <a:chOff x="7335742" y="2438400"/>
              <a:chExt cx="477076" cy="1066800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rot="5400000">
                <a:off x="6803136" y="2971006"/>
                <a:ext cx="10668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7260336" y="3199606"/>
                <a:ext cx="6096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rot="5400000">
                <a:off x="7278624" y="2971006"/>
                <a:ext cx="1066800" cy="158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/>
            <p:cNvSpPr/>
            <p:nvPr/>
          </p:nvSpPr>
          <p:spPr>
            <a:xfrm>
              <a:off x="7315200" y="2700528"/>
              <a:ext cx="533400" cy="457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80000"/>
                </a:lnSpc>
              </a:pPr>
              <a:r>
                <a:rPr lang="en-US" sz="16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Δ</a:t>
              </a:r>
              <a:endParaRPr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315200" y="3276600"/>
              <a:ext cx="228600" cy="381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1600" i="1" dirty="0" err="1" smtClean="0">
                  <a:solidFill>
                    <a:srgbClr val="000000"/>
                  </a:solidFill>
                  <a:latin typeface="Cambria"/>
                  <a:cs typeface="Cambria"/>
                </a:rPr>
                <a:t>δ</a:t>
              </a:r>
              <a:endParaRPr lang="en-US" sz="1600" i="1" dirty="0">
                <a:solidFill>
                  <a:srgbClr val="000000"/>
                </a:solidFill>
                <a:latin typeface="Cambria"/>
                <a:cs typeface="Cambria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>
              <a:off x="7324344" y="3011424"/>
              <a:ext cx="502920" cy="142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75"/>
            <p:cNvGrpSpPr/>
            <p:nvPr/>
          </p:nvGrpSpPr>
          <p:grpSpPr>
            <a:xfrm>
              <a:off x="7178040" y="3352800"/>
              <a:ext cx="533400" cy="1588"/>
              <a:chOff x="7162800" y="3048000"/>
              <a:chExt cx="533400" cy="1588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 rot="10800000" flipV="1">
                <a:off x="7543800" y="3048000"/>
                <a:ext cx="15240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/>
              <p:nvPr/>
            </p:nvCxnSpPr>
            <p:spPr>
              <a:xfrm>
                <a:off x="7162800" y="3048000"/>
                <a:ext cx="15240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Rectangle 27"/>
          <p:cNvSpPr/>
          <p:nvPr/>
        </p:nvSpPr>
        <p:spPr>
          <a:xfrm>
            <a:off x="76200" y="1219200"/>
            <a:ext cx="4123944" cy="3048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 Light"/>
                <a:cs typeface="Helvetica Light"/>
              </a:rPr>
              <a:t>time-compressed by 3</a:t>
            </a:r>
            <a:endParaRPr lang="en-US" sz="1200" dirty="0">
              <a:solidFill>
                <a:srgbClr val="000000"/>
              </a:solidFill>
              <a:latin typeface="Helvetica Light"/>
              <a:cs typeface="Helvetica Ligh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6200" y="3886200"/>
            <a:ext cx="4114800" cy="3048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Helvetica Light"/>
                <a:cs typeface="Helvetica Light"/>
              </a:rPr>
              <a:t>time-compressed by 3, repackaged</a:t>
            </a:r>
            <a:endParaRPr lang="en-US" sz="1200" dirty="0">
              <a:solidFill>
                <a:srgbClr val="000000"/>
              </a:solidFill>
              <a:latin typeface="Helvetica Light"/>
              <a:cs typeface="Helvetica Light"/>
            </a:endParaRPr>
          </a:p>
        </p:txBody>
      </p:sp>
      <p:sp>
        <p:nvSpPr>
          <p:cNvPr id="38" name="Title 3"/>
          <p:cNvSpPr txBox="1">
            <a:spLocks/>
          </p:cNvSpPr>
          <p:nvPr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Calibri" charset="0"/>
                <a:cs typeface="Helvetica Light"/>
              </a:rPr>
              <a:t>repackaging of time-compressed speech</a:t>
            </a:r>
            <a:r>
              <a:rPr lang="en-US" sz="2400" i="1" dirty="0" smtClean="0">
                <a:solidFill>
                  <a:srgbClr val="000000"/>
                </a:solidFill>
                <a:latin typeface="Helvetica"/>
                <a:ea typeface="Calibri" charset="0"/>
                <a:cs typeface="Helvetica"/>
              </a:rPr>
              <a:t/>
            </a:r>
            <a:br>
              <a:rPr lang="en-US" sz="2400" i="1" dirty="0" smtClean="0">
                <a:solidFill>
                  <a:srgbClr val="000000"/>
                </a:solidFill>
                <a:latin typeface="Helvetica"/>
                <a:ea typeface="Calibri" charset="0"/>
                <a:cs typeface="Helvetica"/>
              </a:rPr>
            </a:br>
            <a:r>
              <a:rPr lang="en-US" sz="2000" i="1" dirty="0" smtClean="0">
                <a:solidFill>
                  <a:srgbClr val="000000"/>
                </a:solidFill>
                <a:latin typeface="Helvetica"/>
                <a:ea typeface="Calibri" charset="0"/>
                <a:cs typeface="Helvetica"/>
              </a:rPr>
              <a:t>synthesis paradigm </a:t>
            </a:r>
            <a:endParaRPr lang="en-US" sz="1800" i="1" dirty="0" smtClean="0">
              <a:latin typeface="Helvetica"/>
              <a:ea typeface="Calibri" charset="0"/>
              <a:cs typeface="Helvetica"/>
            </a:endParaRPr>
          </a:p>
        </p:txBody>
      </p:sp>
      <p:pic>
        <p:nvPicPr>
          <p:cNvPr id="40" name="Picture 39" descr="a1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2133600"/>
            <a:ext cx="2099994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A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rticulated </a:t>
            </a:r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S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peech </a:t>
            </a:r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I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nformation (ASI)</a:t>
            </a:r>
          </a:p>
          <a:p>
            <a:pPr algn="ctr" eaLnBrk="0" hangingPunct="0"/>
            <a:r>
              <a:rPr lang="en-US" sz="2000" i="1" dirty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nothing to do with perception</a:t>
            </a:r>
          </a:p>
        </p:txBody>
      </p:sp>
      <p:pic>
        <p:nvPicPr>
          <p:cNvPr id="6" name="Content Placeholder 5" descr="a17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5754" b="-5754"/>
          <a:stretch>
            <a:fillRect/>
          </a:stretch>
        </p:blipFill>
        <p:spPr>
          <a:xfrm>
            <a:off x="685800" y="1447800"/>
            <a:ext cx="7473696" cy="41102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A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rticulated </a:t>
            </a:r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S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peech </a:t>
            </a:r>
            <a:r>
              <a:rPr lang="en-US" sz="2400" b="1" i="1" dirty="0" smtClean="0">
                <a:latin typeface="Helvetica Light"/>
                <a:ea typeface="Calibri" pitchFamily="-84" charset="0"/>
                <a:cs typeface="Helvetica Light"/>
              </a:rPr>
              <a:t>I</a:t>
            </a:r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nformation (ASI)</a:t>
            </a:r>
          </a:p>
          <a:p>
            <a:pPr algn="ctr" eaLnBrk="0" hangingPunct="0"/>
            <a:r>
              <a:rPr lang="en-US" sz="2000" i="1" dirty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nothing to do with perception</a:t>
            </a:r>
          </a:p>
        </p:txBody>
      </p:sp>
      <p:pic>
        <p:nvPicPr>
          <p:cNvPr id="6" name="Content Placeholder 5" descr="a18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4321" r="-4321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3"/>
          <p:cNvSpPr txBox="1">
            <a:spLocks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ASI – illustration</a:t>
            </a:r>
            <a:endParaRPr lang="en-US" sz="2000" i="1" dirty="0">
              <a:solidFill>
                <a:srgbClr val="000000"/>
              </a:solidFill>
              <a:latin typeface="Helvetica Light"/>
              <a:ea typeface="Calibri" pitchFamily="-84" charset="0"/>
              <a:cs typeface="Helvetica Light"/>
            </a:endParaRPr>
          </a:p>
        </p:txBody>
      </p:sp>
      <p:pic>
        <p:nvPicPr>
          <p:cNvPr id="15" name="Content Placeholder 14" descr="a2.tiff"/>
          <p:cNvPicPr>
            <a:picLocks noGrp="1" noChangeAspect="1"/>
          </p:cNvPicPr>
          <p:nvPr>
            <p:ph sz="quarter" idx="3"/>
          </p:nvPr>
        </p:nvPicPr>
        <p:blipFill>
          <a:blip r:embed="rId3"/>
          <a:srcRect l="1829" t="-1056" r="10971" b="-143"/>
          <a:stretch>
            <a:fillRect/>
          </a:stretch>
        </p:blipFill>
        <p:spPr>
          <a:xfrm>
            <a:off x="5127953" y="3215640"/>
            <a:ext cx="1604662" cy="685800"/>
          </a:xfrm>
          <a:ln w="12700">
            <a:solidFill>
              <a:schemeClr val="tx1"/>
            </a:solidFill>
          </a:ln>
        </p:spPr>
      </p:pic>
      <p:pic>
        <p:nvPicPr>
          <p:cNvPr id="28674" name="Picture 15" descr="x_ori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4"/>
          <a:srcRect l="4286" r="4286" b="5556"/>
          <a:stretch>
            <a:fillRect/>
          </a:stretch>
        </p:blipFill>
        <p:spPr>
          <a:xfrm>
            <a:off x="76200" y="990600"/>
            <a:ext cx="8969375" cy="2209800"/>
          </a:xfrm>
          <a:ln>
            <a:solidFill>
              <a:schemeClr val="tx1"/>
            </a:solidFill>
          </a:ln>
        </p:spPr>
      </p:pic>
      <p:pic>
        <p:nvPicPr>
          <p:cNvPr id="28675" name="Picture 16" descr="x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/>
          <a:srcRect l="12500" r="12500" b="4832"/>
          <a:stretch>
            <a:fillRect/>
          </a:stretch>
        </p:blipFill>
        <p:spPr>
          <a:xfrm>
            <a:off x="65087" y="3962400"/>
            <a:ext cx="2989263" cy="2079625"/>
          </a:xfrm>
          <a:ln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76200" y="984504"/>
            <a:ext cx="914400" cy="304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κ</a:t>
            </a:r>
            <a:r>
              <a:rPr lang="en-US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mtClean="0">
                <a:solidFill>
                  <a:srgbClr val="000000"/>
                </a:solidFill>
              </a:rPr>
              <a:t>= </a:t>
            </a:r>
            <a:r>
              <a:rPr lang="en-US" sz="1200" smtClean="0">
                <a:solidFill>
                  <a:srgbClr val="000000"/>
                </a:solidFill>
              </a:rPr>
              <a:t>1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087" y="3657600"/>
            <a:ext cx="914400" cy="304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κ</a:t>
            </a:r>
            <a:r>
              <a:rPr lang="en-US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= </a:t>
            </a:r>
            <a:r>
              <a:rPr lang="en-US" sz="1200" dirty="0" smtClean="0">
                <a:solidFill>
                  <a:srgbClr val="000000"/>
                </a:solidFill>
              </a:rPr>
              <a:t>3</a:t>
            </a:r>
            <a:endParaRPr lang="en-US" sz="1200" dirty="0">
              <a:solidFill>
                <a:srgbClr val="000000"/>
              </a:solidFill>
            </a:endParaRPr>
          </a:p>
        </p:txBody>
      </p:sp>
      <p:grpSp>
        <p:nvGrpSpPr>
          <p:cNvPr id="2" name="Group 30"/>
          <p:cNvGrpSpPr/>
          <p:nvPr/>
        </p:nvGrpSpPr>
        <p:grpSpPr>
          <a:xfrm>
            <a:off x="1817687" y="1295400"/>
            <a:ext cx="4916488" cy="4743450"/>
            <a:chOff x="1828800" y="685800"/>
            <a:chExt cx="4916488" cy="4743450"/>
          </a:xfrm>
        </p:grpSpPr>
        <p:sp>
          <p:nvSpPr>
            <p:cNvPr id="30" name="Rectangle 29"/>
            <p:cNvSpPr/>
            <p:nvPr/>
          </p:nvSpPr>
          <p:spPr bwMode="auto">
            <a:xfrm>
              <a:off x="1828800" y="3581400"/>
              <a:ext cx="563880" cy="18478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145088" y="685800"/>
              <a:ext cx="1600200" cy="1905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 bwMode="auto">
            <a:xfrm flipV="1">
              <a:off x="1828800" y="2590800"/>
              <a:ext cx="3316288" cy="99060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2362200" y="2590800"/>
              <a:ext cx="4383088" cy="99060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3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7687" y="6059424"/>
            <a:ext cx="555584" cy="6858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1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487" y="4724400"/>
            <a:ext cx="4876800" cy="10860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400" i="1" dirty="0" smtClean="0">
                <a:latin typeface="Helvetica Light"/>
                <a:ea typeface="Calibri" pitchFamily="-84" charset="0"/>
                <a:cs typeface="Helvetica Light"/>
              </a:rPr>
              <a:t>ASI Rate &amp; ASI𝝉 Rate</a:t>
            </a:r>
          </a:p>
          <a:p>
            <a:pPr algn="ctr" eaLnBrk="0" hangingPunct="0"/>
            <a:r>
              <a:rPr lang="en-US" sz="2000" i="1" dirty="0" smtClean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still nothing </a:t>
            </a:r>
            <a:r>
              <a:rPr lang="en-US" sz="2000" i="1" dirty="0">
                <a:solidFill>
                  <a:srgbClr val="000000"/>
                </a:solidFill>
                <a:latin typeface="Helvetica Light"/>
                <a:ea typeface="Calibri" pitchFamily="-84" charset="0"/>
                <a:cs typeface="Helvetica Light"/>
              </a:rPr>
              <a:t>to do with perception</a:t>
            </a:r>
          </a:p>
        </p:txBody>
      </p:sp>
      <p:pic>
        <p:nvPicPr>
          <p:cNvPr id="7" name="Content Placeholder 6" descr="a20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62" r="-16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psychophysical implementation of Shannon’s derivation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5" name="Content Placeholder 4" descr="a10.tiff"/>
          <p:cNvPicPr>
            <a:picLocks noGrp="1" noChangeAspect="1"/>
          </p:cNvPicPr>
          <p:nvPr>
            <p:ph idx="1"/>
          </p:nvPr>
        </p:nvPicPr>
        <p:blipFill>
          <a:blip r:embed="rId2"/>
          <a:srcRect l="482" r="-443"/>
          <a:stretch>
            <a:fillRect/>
          </a:stretch>
        </p:blipFill>
        <p:spPr>
          <a:xfrm>
            <a:off x="304800" y="1219200"/>
            <a:ext cx="7687486" cy="5532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we found, at a glance: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5" name="Content Placeholder 4" descr="a1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5682" b="-55342"/>
          <a:stretch>
            <a:fillRect/>
          </a:stretch>
        </p:blipFill>
        <p:spPr>
          <a:xfrm>
            <a:off x="457200" y="1981200"/>
            <a:ext cx="8229600" cy="34591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/>
            <a:r>
              <a:rPr lang="en-US" sz="2400" i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we conclude, at a glance</a:t>
            </a:r>
          </a:p>
        </p:txBody>
      </p:sp>
      <p:pic>
        <p:nvPicPr>
          <p:cNvPr id="7" name="Content Placeholder 6" descr="a15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5481" b="-5481"/>
          <a:stretch>
            <a:fillRect/>
          </a:stretch>
        </p:blipFill>
        <p:spPr>
          <a:xfrm>
            <a:off x="457200" y="12192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2438400"/>
            <a:ext cx="91440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 eaLnBrk="0" hangingPunct="0"/>
            <a:r>
              <a:rPr lang="en-US" sz="2400" i="1" dirty="0" smtClean="0">
                <a:latin typeface="Helvetica Light"/>
                <a:cs typeface="Helvetica Light"/>
              </a:rPr>
              <a:t>experiments</a:t>
            </a:r>
            <a:endParaRPr kumimoji="0" lang="en-US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Light"/>
              <a:ea typeface="ＭＳ Ｐゴシック" charset="-128"/>
              <a:cs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experiment outline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5" name="Content Placeholder 4" descr="a14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1686" b="-11686"/>
          <a:stretch>
            <a:fillRect/>
          </a:stretch>
        </p:blipFill>
        <p:spPr>
          <a:xfrm>
            <a:off x="457200" y="12192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Miller, G. A. (1956). The magical number 7±2: </a:t>
            </a:r>
          </a:p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some limits on our capacity for processing information</a:t>
            </a:r>
            <a:endParaRPr lang="en-US" sz="2400" i="1" dirty="0">
              <a:latin typeface="Helvetica Light"/>
              <a:cs typeface="Helvetica Light"/>
            </a:endParaRPr>
          </a:p>
        </p:txBody>
      </p:sp>
      <p:pic>
        <p:nvPicPr>
          <p:cNvPr id="5" name="Content Placeholder 4" descr="a1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40" r="-740" b="52859"/>
          <a:stretch>
            <a:fillRect/>
          </a:stretch>
        </p:blipFill>
        <p:spPr>
          <a:xfrm>
            <a:off x="457200" y="1600200"/>
            <a:ext cx="8229600" cy="2133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4161750" marR="0" lvl="0" indent="-2416175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 Light"/>
                <a:ea typeface="Helvetica Light" pitchFamily="-84" charset="0"/>
                <a:cs typeface="Helvetica Light"/>
              </a:rPr>
              <a:t>linear time compression (no gaps)</a:t>
            </a:r>
          </a:p>
        </p:txBody>
      </p:sp>
      <p:pic>
        <p:nvPicPr>
          <p:cNvPr id="5" name="Content Placeholder 4" descr="a21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5873" b="-15873"/>
          <a:stretch>
            <a:fillRect/>
          </a:stretch>
        </p:blipFill>
        <p:spPr>
          <a:xfrm>
            <a:off x="457200" y="12192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Helvetica Light" pitchFamily="-84" charset="0"/>
                <a:cs typeface="Helvetica Light"/>
              </a:rPr>
              <a:t>data</a:t>
            </a:r>
          </a:p>
        </p:txBody>
      </p:sp>
      <p:pic>
        <p:nvPicPr>
          <p:cNvPr id="6" name="Picture 5" descr="E0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715000" y="1600200"/>
            <a:ext cx="2274570" cy="2286000"/>
          </a:xfrm>
          <a:prstGeom prst="rect">
            <a:avLst/>
          </a:prstGeom>
        </p:spPr>
      </p:pic>
      <p:pic>
        <p:nvPicPr>
          <p:cNvPr id="10" name="Picture 9" descr="a1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14800"/>
            <a:ext cx="1733550" cy="428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Content Placeholder 10" descr="a22.tiff"/>
          <p:cNvPicPr>
            <a:picLocks noGrp="1" noChangeAspect="1"/>
          </p:cNvPicPr>
          <p:nvPr>
            <p:ph idx="1"/>
          </p:nvPr>
        </p:nvPicPr>
        <p:blipFill>
          <a:blip r:embed="rId5"/>
          <a:srcRect l="2778" t="-6852" r="34259" b="-6852"/>
          <a:stretch>
            <a:fillRect/>
          </a:stretch>
        </p:blipFill>
        <p:spPr>
          <a:xfrm>
            <a:off x="304800" y="1371600"/>
            <a:ext cx="5181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 pitchFamily="-84" charset="0"/>
                <a:cs typeface="Helvetica Light"/>
              </a:rPr>
              <a:t>increase </a:t>
            </a:r>
            <a:r>
              <a:rPr kumimoji="0" lang="en-US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Times New Roman" pitchFamily="-84" charset="0"/>
                <a:cs typeface="Helvetica Light"/>
              </a:rPr>
              <a:t>κ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Times New Roman" pitchFamily="-84" charset="0"/>
                <a:cs typeface="Helvetica"/>
              </a:rPr>
              <a:t> 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 pitchFamily="-84" charset="0"/>
                <a:cs typeface="Helvetica Light"/>
              </a:rPr>
              <a:t>beyond </a:t>
            </a:r>
            <a:r>
              <a:rPr kumimoji="0" lang="en-US" sz="28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Times New Roman" pitchFamily="-84" charset="0"/>
                <a:cs typeface="Helvetica Light"/>
              </a:rPr>
              <a:t>κ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Times New Roman" pitchFamily="-84" charset="0"/>
                <a:cs typeface="Helvetica"/>
              </a:rPr>
              <a:t>*</a:t>
            </a: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 Light" pitchFamily="-84" charset="0"/>
                <a:cs typeface="Helvetica"/>
              </a:rPr>
              <a:t> </a:t>
            </a:r>
          </a:p>
        </p:txBody>
      </p:sp>
      <p:pic>
        <p:nvPicPr>
          <p:cNvPr id="8" name="Content Placeholder 7" descr="a23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405" b="3787"/>
          <a:stretch>
            <a:fillRect/>
          </a:stretch>
        </p:blipFill>
        <p:spPr>
          <a:xfrm>
            <a:off x="762000" y="1066800"/>
            <a:ext cx="7416800" cy="3251188"/>
          </a:xfrm>
        </p:spPr>
      </p:pic>
      <p:pic>
        <p:nvPicPr>
          <p:cNvPr id="5" name="Content Placeholder 8" descr="Slide01.jpg"/>
          <p:cNvPicPr>
            <a:picLocks noChangeAspect="1"/>
          </p:cNvPicPr>
          <p:nvPr/>
        </p:nvPicPr>
        <p:blipFill>
          <a:blip r:embed="rId3"/>
          <a:srcRect l="-503" t="51063" r="-503" b="1398"/>
          <a:stretch>
            <a:fillRect/>
          </a:stretch>
        </p:blipFill>
        <p:spPr bwMode="auto">
          <a:xfrm>
            <a:off x="533400" y="4267200"/>
            <a:ext cx="734025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1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3618" t="3750" r="8036" b="6250"/>
              <a:stretch>
                <a:fillRect/>
              </a:stretch>
            </p:blipFill>
          </mc:Choice>
          <mc:Fallback>
            <p:blipFill>
              <a:blip r:embed="rId3"/>
              <a:srcRect l="3618" t="3750" r="8036" b="6250"/>
              <a:stretch>
                <a:fillRect/>
              </a:stretch>
            </p:blipFill>
          </mc:Fallback>
        </mc:AlternateContent>
        <p:spPr>
          <a:xfrm>
            <a:off x="5334000" y="1066800"/>
            <a:ext cx="3581400" cy="54864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Helvetica Light" pitchFamily="-84" charset="0"/>
                <a:cs typeface="Helvetica Light"/>
              </a:rPr>
              <a:t>data</a:t>
            </a:r>
          </a:p>
        </p:txBody>
      </p:sp>
      <p:pic>
        <p:nvPicPr>
          <p:cNvPr id="13" name="Picture 12" descr="a8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5334000"/>
            <a:ext cx="1726164" cy="457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7" descr="a24.tiff"/>
          <p:cNvPicPr>
            <a:picLocks noGrp="1" noChangeAspect="1"/>
          </p:cNvPicPr>
          <p:nvPr>
            <p:ph idx="1"/>
          </p:nvPr>
        </p:nvPicPr>
        <p:blipFill>
          <a:blip r:embed="rId5"/>
          <a:srcRect l="4287" r="21428" b="666"/>
          <a:stretch>
            <a:fillRect/>
          </a:stretch>
        </p:blipFill>
        <p:spPr>
          <a:xfrm>
            <a:off x="228600" y="1219200"/>
            <a:ext cx="4893706" cy="528838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>
              <a:defRPr/>
            </a:pPr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+mn-ea"/>
                <a:cs typeface="Helvetica Light"/>
              </a:rPr>
              <a:t>is </a:t>
            </a:r>
            <a:r>
              <a:rPr lang="en-US" sz="2400" i="1" dirty="0">
                <a:solidFill>
                  <a:srgbClr val="000000"/>
                </a:solidFill>
                <a:latin typeface="Helvetica Light"/>
                <a:ea typeface="+mn-ea"/>
                <a:cs typeface="Helvetica Light"/>
              </a:rPr>
              <a:t>R* auditory channel capacity?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6" name="Content Placeholder 5" descr="a26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2669" b="-2669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2_330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t="1974" r="1173" b="5263"/>
              <a:stretch>
                <a:fillRect/>
              </a:stretch>
            </p:blipFill>
          </mc:Choice>
          <mc:Fallback>
            <p:blipFill>
              <a:blip r:embed="rId3"/>
              <a:srcRect t="1974" r="1173" b="5263"/>
              <a:stretch>
                <a:fillRect/>
              </a:stretch>
            </p:blipFill>
          </mc:Fallback>
        </mc:AlternateContent>
        <p:spPr>
          <a:xfrm>
            <a:off x="457200" y="1371600"/>
            <a:ext cx="3805969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E2_5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451" t="1974" b="5263"/>
              <a:stretch>
                <a:fillRect/>
              </a:stretch>
            </p:blipFill>
          </mc:Choice>
          <mc:Fallback>
            <p:blipFill>
              <a:blip r:embed="rId5"/>
              <a:srcRect l="451" t="1974" b="5263"/>
              <a:stretch>
                <a:fillRect/>
              </a:stretch>
            </p:blipFill>
          </mc:Fallback>
        </mc:AlternateContent>
        <p:spPr>
          <a:xfrm>
            <a:off x="4876800" y="1371600"/>
            <a:ext cx="3792803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FF00"/>
          </a:solidFill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sz="2400" i="1" dirty="0" smtClean="0">
                <a:solidFill>
                  <a:srgbClr val="000000"/>
                </a:solidFill>
                <a:latin typeface="Helvetica Light"/>
                <a:ea typeface="Helvetica Light" pitchFamily="-84" charset="0"/>
                <a:cs typeface="Helvetica Light"/>
              </a:rPr>
              <a:t>data</a:t>
            </a:r>
          </a:p>
        </p:txBody>
      </p:sp>
      <p:pic>
        <p:nvPicPr>
          <p:cNvPr id="24" name="Content Placeholder 23" descr="a11.tiff"/>
          <p:cNvPicPr>
            <a:picLocks noChangeAspect="1"/>
          </p:cNvPicPr>
          <p:nvPr/>
        </p:nvPicPr>
        <p:blipFill>
          <a:blip r:embed="rId6"/>
          <a:srcRect l="6750" t="8695" r="15369" b="10746"/>
          <a:stretch>
            <a:fillRect/>
          </a:stretch>
        </p:blipFill>
        <p:spPr bwMode="auto">
          <a:xfrm>
            <a:off x="457200" y="1167384"/>
            <a:ext cx="3810000" cy="205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" name="Content Placeholder 21" descr="a22.tiff"/>
          <p:cNvPicPr>
            <a:picLocks noChangeAspect="1"/>
          </p:cNvPicPr>
          <p:nvPr/>
        </p:nvPicPr>
        <p:blipFill>
          <a:blip r:embed="rId7"/>
          <a:srcRect l="3849" t="16727" r="16912" b="17316"/>
          <a:stretch>
            <a:fillRect/>
          </a:stretch>
        </p:blipFill>
        <p:spPr bwMode="auto">
          <a:xfrm>
            <a:off x="4873752" y="1176528"/>
            <a:ext cx="3810000" cy="1985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" name="Picture 19" descr="a1.tif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0" y="4343400"/>
            <a:ext cx="1533906" cy="374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a1.tif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4267200"/>
            <a:ext cx="1486408" cy="3436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9.tiff"/>
          <p:cNvPicPr>
            <a:picLocks noChangeAspect="1"/>
          </p:cNvPicPr>
          <p:nvPr/>
        </p:nvPicPr>
        <p:blipFill>
          <a:blip r:embed="rId10"/>
          <a:srcRect l="4027" r="3356" b="5138"/>
          <a:stretch>
            <a:fillRect/>
          </a:stretch>
        </p:blipFill>
        <p:spPr>
          <a:xfrm>
            <a:off x="6781800" y="3505200"/>
            <a:ext cx="1752600" cy="76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a10.tiff"/>
          <p:cNvPicPr>
            <a:picLocks noChangeAspect="1"/>
          </p:cNvPicPr>
          <p:nvPr/>
        </p:nvPicPr>
        <p:blipFill>
          <a:blip r:embed="rId11"/>
          <a:srcRect r="7336"/>
          <a:stretch>
            <a:fillRect/>
          </a:stretch>
        </p:blipFill>
        <p:spPr>
          <a:xfrm>
            <a:off x="2514600" y="3505200"/>
            <a:ext cx="1524000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Content Placeholder 8" descr="a29.tiff"/>
          <p:cNvPicPr>
            <a:picLocks noGrp="1" noChangeAspect="1"/>
          </p:cNvPicPr>
          <p:nvPr>
            <p:ph idx="1"/>
          </p:nvPr>
        </p:nvPicPr>
        <p:blipFill>
          <a:blip r:embed="rId12"/>
          <a:srcRect t="4334" b="9783"/>
          <a:stretch>
            <a:fillRect/>
          </a:stretch>
        </p:blipFill>
        <p:spPr>
          <a:xfrm>
            <a:off x="1066800" y="5257800"/>
            <a:ext cx="6987540" cy="14233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/>
            <a:r>
              <a:rPr lang="en-US" sz="2400" i="1" dirty="0" smtClean="0">
                <a:solidFill>
                  <a:srgbClr val="000000"/>
                </a:solidFill>
                <a:latin typeface="Helvetica Light"/>
                <a:cs typeface="Helvetica Light"/>
              </a:rPr>
              <a:t>we found (in detail)</a:t>
            </a:r>
          </a:p>
        </p:txBody>
      </p:sp>
      <p:pic>
        <p:nvPicPr>
          <p:cNvPr id="5" name="Content Placeholder 4" descr="a0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6125" r="-7564"/>
          <a:stretch>
            <a:fillRect/>
          </a:stretch>
        </p:blipFill>
        <p:spPr>
          <a:xfrm>
            <a:off x="914400" y="1143000"/>
            <a:ext cx="7253904" cy="54538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 bwMode="auto">
          <a:xfrm>
            <a:off x="0" y="2438400"/>
            <a:ext cx="9144000" cy="15240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 eaLnBrk="0" hangingPunct="0"/>
            <a:r>
              <a:rPr lang="en-US" sz="2400" i="1" dirty="0" smtClean="0">
                <a:latin typeface="Helvetica Light"/>
                <a:cs typeface="Helvetica Light"/>
              </a:rPr>
              <a:t>final thoughts</a:t>
            </a:r>
            <a:endParaRPr kumimoji="0" lang="en-US" sz="240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 Light"/>
              <a:ea typeface="ＭＳ Ｐゴシック" charset="-128"/>
              <a:cs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is the </a:t>
            </a:r>
            <a:r>
              <a:rPr lang="en-US" sz="2400" i="1" dirty="0" err="1" smtClean="0">
                <a:latin typeface="Helvetica"/>
                <a:cs typeface="Helvetica"/>
              </a:rPr>
              <a:t>θ</a:t>
            </a:r>
            <a:r>
              <a:rPr lang="en-US" sz="2400" i="1" dirty="0" smtClean="0">
                <a:latin typeface="Helvetica"/>
                <a:cs typeface="Helvetica"/>
              </a:rPr>
              <a:t>-</a:t>
            </a:r>
            <a:r>
              <a:rPr lang="en-US" sz="2400" i="1" dirty="0" smtClean="0">
                <a:latin typeface="Helvetica Light"/>
                <a:cs typeface="Helvetica Light"/>
              </a:rPr>
              <a:t>cycle </a:t>
            </a:r>
            <a:r>
              <a:rPr lang="en-US" sz="2400" i="1" dirty="0" smtClean="0">
                <a:solidFill>
                  <a:srgbClr val="0000FF"/>
                </a:solidFill>
                <a:latin typeface="Helvetica Light"/>
                <a:cs typeface="Helvetica Light"/>
              </a:rPr>
              <a:t>a cortical-time unit?</a:t>
            </a:r>
            <a:endParaRPr lang="en-US" sz="2200" i="1" dirty="0">
              <a:solidFill>
                <a:srgbClr val="0000FF"/>
              </a:solidFill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8" name="Content Placeholder 7" descr="a34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3988" b="-13988"/>
          <a:stretch>
            <a:fillRect/>
          </a:stretch>
        </p:blipFill>
        <p:spPr>
          <a:xfrm>
            <a:off x="457200" y="12954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auditory channel capacity across languages</a:t>
            </a:r>
            <a:endParaRPr lang="en-US" sz="2200" i="1" dirty="0">
              <a:solidFill>
                <a:srgbClr val="0000FF"/>
              </a:solidFill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4" name="Content Placeholder 3" descr="a35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2329" b="-12329"/>
          <a:stretch>
            <a:fillRect/>
          </a:stretch>
        </p:blipFill>
        <p:spPr>
          <a:xfrm>
            <a:off x="457200" y="11430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Miller, G. A. (1956). The magical number 7±2: </a:t>
            </a:r>
          </a:p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some limits on our capacity for processing information</a:t>
            </a:r>
            <a:endParaRPr lang="en-US" sz="2400" i="1" dirty="0">
              <a:latin typeface="Helvetica Light"/>
              <a:cs typeface="Helvetica Light"/>
            </a:endParaRPr>
          </a:p>
        </p:txBody>
      </p:sp>
      <p:pic>
        <p:nvPicPr>
          <p:cNvPr id="5" name="Content Placeholder 4" descr="a1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40" r="-740" b="25921"/>
          <a:stretch>
            <a:fillRect/>
          </a:stretch>
        </p:blipFill>
        <p:spPr>
          <a:xfrm>
            <a:off x="457200" y="1600200"/>
            <a:ext cx="8229600" cy="3352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3"/>
          <p:cNvSpPr>
            <a:spLocks noGrp="1"/>
          </p:cNvSpPr>
          <p:nvPr>
            <p:ph type="ctrTitle"/>
          </p:nvPr>
        </p:nvSpPr>
        <p:spPr>
          <a:xfrm>
            <a:off x="0" y="1066800"/>
            <a:ext cx="9144000" cy="28194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800" i="1" dirty="0" smtClean="0"/>
              <a:t>theta plays a central role in decoding speech, via parsing</a:t>
            </a:r>
            <a:endParaRPr lang="en-US" sz="2000" i="1" dirty="0" smtClean="0"/>
          </a:p>
        </p:txBody>
      </p:sp>
      <p:pic>
        <p:nvPicPr>
          <p:cNvPr id="6" name="Picture 5" descr="HRC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5562600"/>
            <a:ext cx="2286000" cy="10421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4800600"/>
            <a:ext cx="1371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alibri"/>
                <a:cs typeface="Calibri"/>
              </a:rPr>
              <a:t>Funded by a research grant</a:t>
            </a:r>
          </a:p>
          <a:p>
            <a:pPr algn="ctr"/>
            <a:r>
              <a:rPr lang="en-US" i="1" dirty="0" smtClean="0">
                <a:latin typeface="Calibri"/>
                <a:cs typeface="Calibri"/>
              </a:rPr>
              <a:t>from</a:t>
            </a:r>
            <a:endParaRPr lang="en-US" i="1" dirty="0">
              <a:latin typeface="Calibri"/>
              <a:cs typeface="Calibri"/>
            </a:endParaRPr>
          </a:p>
        </p:txBody>
      </p:sp>
      <p:pic>
        <p:nvPicPr>
          <p:cNvPr id="7" name="Picture 6" descr="imgre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562600"/>
            <a:ext cx="1219200" cy="12030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Miller, G. A. (1956). The magical number 7±2: </a:t>
            </a:r>
          </a:p>
          <a:p>
            <a:pPr algn="ctr"/>
            <a:r>
              <a:rPr lang="en-US" sz="2400" i="1" dirty="0" smtClean="0">
                <a:latin typeface="Helvetica Light"/>
                <a:cs typeface="Helvetica Light"/>
              </a:rPr>
              <a:t>some limits on our capacity for processing information</a:t>
            </a:r>
            <a:endParaRPr lang="en-US" sz="2400" i="1" dirty="0">
              <a:latin typeface="Helvetica Light"/>
              <a:cs typeface="Helvetica Light"/>
            </a:endParaRPr>
          </a:p>
        </p:txBody>
      </p:sp>
      <p:pic>
        <p:nvPicPr>
          <p:cNvPr id="5" name="Content Placeholder 4" descr="a1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740" r="-74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/>
            <a:r>
              <a:rPr lang="en-US" sz="2400" i="1" dirty="0" smtClean="0">
                <a:latin typeface="Helvetica Light"/>
                <a:ea typeface="Helvetica Light" pitchFamily="-84" charset="0"/>
                <a:cs typeface="Helvetica Light"/>
              </a:rPr>
              <a:t>two possible interpretations</a:t>
            </a:r>
            <a:endParaRPr lang="en-US" sz="2000" i="1" dirty="0">
              <a:latin typeface="Helvetica Light"/>
              <a:ea typeface="Helvetica Light" pitchFamily="-84" charset="0"/>
              <a:cs typeface="Helvetica Light"/>
            </a:endParaRPr>
          </a:p>
        </p:txBody>
      </p:sp>
      <p:pic>
        <p:nvPicPr>
          <p:cNvPr id="7" name="Content Placeholder 6" descr="a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819" b="58039"/>
          <a:stretch>
            <a:fillRect/>
          </a:stretch>
        </p:blipFill>
        <p:spPr>
          <a:xfrm>
            <a:off x="457200" y="1600200"/>
            <a:ext cx="8229600" cy="190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/>
            <a:r>
              <a:rPr lang="en-US" sz="2400" i="1" dirty="0" smtClean="0">
                <a:latin typeface="Helvetica Light"/>
                <a:ea typeface="Helvetica Light" pitchFamily="-84" charset="0"/>
                <a:cs typeface="Helvetica Light"/>
              </a:rPr>
              <a:t>two possible interpretations</a:t>
            </a:r>
            <a:endParaRPr lang="en-US" sz="2000" i="1" dirty="0">
              <a:latin typeface="Helvetica Light"/>
              <a:ea typeface="Helvetica Light" pitchFamily="-84" charset="0"/>
              <a:cs typeface="Helvetica Light"/>
            </a:endParaRPr>
          </a:p>
        </p:txBody>
      </p:sp>
      <p:pic>
        <p:nvPicPr>
          <p:cNvPr id="7" name="Content Placeholder 6" descr="a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819" b="16970"/>
          <a:stretch>
            <a:fillRect/>
          </a:stretch>
        </p:blipFill>
        <p:spPr>
          <a:xfrm>
            <a:off x="457200" y="1600200"/>
            <a:ext cx="8229600" cy="3733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defTabSz="457200"/>
            <a:r>
              <a:rPr lang="en-US" sz="2400" i="1" dirty="0" smtClean="0">
                <a:latin typeface="Helvetica Light"/>
                <a:ea typeface="Helvetica Light" pitchFamily="-84" charset="0"/>
                <a:cs typeface="Helvetica Light"/>
              </a:rPr>
              <a:t>two possible interpretations</a:t>
            </a:r>
            <a:endParaRPr lang="en-US" sz="2000" i="1" dirty="0">
              <a:latin typeface="Helvetica Light"/>
              <a:ea typeface="Helvetica Light" pitchFamily="-84" charset="0"/>
              <a:cs typeface="Helvetica Light"/>
            </a:endParaRPr>
          </a:p>
        </p:txBody>
      </p:sp>
      <p:pic>
        <p:nvPicPr>
          <p:cNvPr id="9" name="Content Placeholder 8" descr="a0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2148" b="-2148"/>
          <a:stretch>
            <a:fillRect/>
          </a:stretch>
        </p:blipFill>
        <p:spPr>
          <a:xfrm>
            <a:off x="457200" y="1447800"/>
            <a:ext cx="8229600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1.tiff"/>
          <p:cNvPicPr>
            <a:picLocks noChangeAspect="1"/>
          </p:cNvPicPr>
          <p:nvPr/>
        </p:nvPicPr>
        <p:blipFill>
          <a:blip r:embed="rId2"/>
          <a:srcRect l="12320" t="21211" r="79987" b="14216"/>
          <a:stretch>
            <a:fillRect/>
          </a:stretch>
        </p:blipFill>
        <p:spPr>
          <a:xfrm>
            <a:off x="8229601" y="3218688"/>
            <a:ext cx="154446" cy="18017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 defTabSz="457200"/>
            <a:r>
              <a:rPr lang="en-US" sz="2400" i="1" dirty="0" smtClean="0">
                <a:latin typeface="Helvetica Light"/>
                <a:cs typeface="Helvetica Light"/>
              </a:rPr>
              <a:t>Shannon’s framework</a:t>
            </a:r>
            <a:endParaRPr kumimoji="0" lang="en-US" sz="220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Helvetica Light"/>
              <a:ea typeface="ＭＳ Ｐゴシック" pitchFamily="24" charset="-128"/>
              <a:cs typeface="Helvetica Light"/>
            </a:endParaRPr>
          </a:p>
        </p:txBody>
      </p:sp>
      <p:pic>
        <p:nvPicPr>
          <p:cNvPr id="8" name="Content Placeholder 7" descr="a4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10881" b="-10881"/>
          <a:stretch>
            <a:fillRect/>
          </a:stretch>
        </p:blipFill>
        <p:spPr>
          <a:xfrm>
            <a:off x="762000" y="1600200"/>
            <a:ext cx="7673721" cy="42202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15679</TotalTime>
  <Words>374</Words>
  <Application>Microsoft Macintosh PowerPoint</Application>
  <PresentationFormat>On-screen Show (4:3)</PresentationFormat>
  <Paragraphs>69</Paragraphs>
  <Slides>40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Cortical theta oscillations determine  auditory channel capacity   Oded Ghitza Boston University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Tempo: a model of pre-lexical processing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data</vt:lpstr>
      <vt:lpstr>Slide 32</vt:lpstr>
      <vt:lpstr>Slide 33</vt:lpstr>
      <vt:lpstr>Slide 34</vt:lpstr>
      <vt:lpstr>data</vt:lpstr>
      <vt:lpstr>Slide 36</vt:lpstr>
      <vt:lpstr>Slide 37</vt:lpstr>
      <vt:lpstr>Slide 38</vt:lpstr>
      <vt:lpstr>Slide 39</vt:lpstr>
      <vt:lpstr>theta plays a central role in decoding speech, via parsing</vt:lpstr>
    </vt:vector>
  </TitlesOfParts>
  <Company>Office 2004 Test Drive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Oded Ghitza</cp:lastModifiedBy>
  <cp:revision>1170</cp:revision>
  <cp:lastPrinted>2012-07-11T17:35:45Z</cp:lastPrinted>
  <dcterms:created xsi:type="dcterms:W3CDTF">2013-09-16T15:02:03Z</dcterms:created>
  <dcterms:modified xsi:type="dcterms:W3CDTF">2013-09-16T15:07:47Z</dcterms:modified>
</cp:coreProperties>
</file>